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4" r:id="rId2"/>
    <p:sldId id="266" r:id="rId3"/>
    <p:sldId id="277" r:id="rId4"/>
    <p:sldId id="267" r:id="rId5"/>
    <p:sldId id="275" r:id="rId6"/>
    <p:sldId id="276" r:id="rId7"/>
    <p:sldId id="268" r:id="rId8"/>
    <p:sldId id="273" r:id="rId9"/>
    <p:sldId id="269" r:id="rId10"/>
    <p:sldId id="274" r:id="rId11"/>
    <p:sldId id="283" r:id="rId12"/>
    <p:sldId id="280" r:id="rId13"/>
    <p:sldId id="281" r:id="rId14"/>
    <p:sldId id="28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516B9-17A1-9D28-BCAB-801BD083C2F1}" v="2919" dt="2025-11-04T07:43:25.712"/>
    <p1510:client id="{AFDC2774-B298-4D64-8833-17941D5A4B8F}" v="406" dt="2025-11-04T10:02:52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B_4212327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Error values</a:t>
            </a:r>
            <a:r>
              <a:rPr lang="de-DE" baseline="0"/>
              <a:t> for f2 (3L,16N) @30.000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Only Function (α = 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MSE Function</c:v>
                </c:pt>
                <c:pt idx="1">
                  <c:v>MSE Gradient</c:v>
                </c:pt>
                <c:pt idx="2">
                  <c:v>Median Error Function</c:v>
                </c:pt>
                <c:pt idx="3">
                  <c:v>Median Error Gradient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4.5399999999999998E-4</c:v>
                </c:pt>
                <c:pt idx="1">
                  <c:v>5.6579999999999998E-3</c:v>
                </c:pt>
                <c:pt idx="2">
                  <c:v>1.2907999999999999E-2</c:v>
                </c:pt>
                <c:pt idx="3">
                  <c:v>4.1241E-2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49-43FD-B849-52EFA3AAE7A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Function and Gradient (α = 0.5)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MSE Function</c:v>
                </c:pt>
                <c:pt idx="1">
                  <c:v>MSE Gradient</c:v>
                </c:pt>
                <c:pt idx="2">
                  <c:v>Median Error Function</c:v>
                </c:pt>
                <c:pt idx="3">
                  <c:v>Median Error Gradient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2.5999999999999998E-5</c:v>
                </c:pt>
                <c:pt idx="1">
                  <c:v>1.6100000000000001E-4</c:v>
                </c:pt>
                <c:pt idx="2">
                  <c:v>3.2799999999999999E-3</c:v>
                </c:pt>
                <c:pt idx="3">
                  <c:v>8.5939999999999992E-3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49-43FD-B849-52EFA3AAE7A4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Only Gradient (α = 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MSE Function</c:v>
                </c:pt>
                <c:pt idx="1">
                  <c:v>MSE Gradient</c:v>
                </c:pt>
                <c:pt idx="2">
                  <c:v>Median Error Function</c:v>
                </c:pt>
                <c:pt idx="3">
                  <c:v>Median Error Gradient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183.29130599999999</c:v>
                </c:pt>
                <c:pt idx="1">
                  <c:v>2.3E-5</c:v>
                </c:pt>
                <c:pt idx="2">
                  <c:v>13.538781999999999</c:v>
                </c:pt>
                <c:pt idx="3">
                  <c:v>3.4250000000000001E-3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49-43FD-B849-52EFA3AAE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1714288"/>
        <c:axId val="1941719568"/>
      </c:barChart>
      <c:catAx>
        <c:axId val="194171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1719568"/>
        <c:crossesAt val="1.0000000000000004E-5"/>
        <c:auto val="1"/>
        <c:lblAlgn val="ctr"/>
        <c:lblOffset val="100"/>
        <c:noMultiLvlLbl val="0"/>
      </c:catAx>
      <c:valAx>
        <c:axId val="194171956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171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BEB75-8EA9-4247-AB36-A86D1153633A}" type="datetime1">
              <a:rPr lang="de-DE" smtClean="0">
                <a:solidFill>
                  <a:srgbClr val="898989"/>
                </a:solidFill>
              </a:rPr>
              <a:t>04.11.2025</a:t>
            </a:fld>
            <a:endParaRPr lang="de-DE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Cyber-Physical Simulation | Task 1 | Alexander Pahl &amp; Lukas Fromme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 ft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0F34F1D-630B-4079-9B34-05447F1C7D7B}" type="datetime1">
              <a:rPr lang="de-DE" smtClean="0"/>
              <a:t>04.11.2025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F34F1D-630B-4079-9B34-05447F1C7D7B}" type="datetime1">
              <a:rPr lang="de-DE" smtClean="0"/>
              <a:t>04.11.2025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98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07D5E84E-AACC-FCFD-4E11-BD6F4ED6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00" y="2529000"/>
            <a:ext cx="8976000" cy="1080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0A305536-B2BD-AA93-E865-810C28CD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2F2231C2-F505-A628-9BC8-FC1A24F1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ECAFDAF9-9249-3789-8CBE-A4349C17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446D46E4-273A-01FD-2CC1-05630817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7653-1C2A-45DE-8612-9C3F79842031}" type="datetime1">
              <a:rPr lang="de-DE" smtClean="0"/>
              <a:t>04.11.2025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15BFB-F4C8-41EF-9863-D729B7607C60}" type="datetime1">
              <a:rPr lang="de-DE" smtClean="0"/>
              <a:t>04.11.2025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AA169-6FD2-40CA-AA45-1762D8F15C0E}" type="datetime1">
              <a:rPr lang="de-DE" smtClean="0"/>
              <a:t>04.11.2025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2C63E-E785-4AC4-8584-56ED67991F42}" type="datetime1">
              <a:rPr lang="de-DE" smtClean="0"/>
              <a:t>04.11.2025</a:t>
            </a:fld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986CE51-D677-4AC9-823A-D064195D494A}" type="datetime1">
              <a:rPr lang="de-DE" smtClean="0"/>
              <a:t>04.11.2025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ACBB-9B77-4A07-9900-8662F33F5936}" type="datetime1">
              <a:rPr lang="de-DE" smtClean="0"/>
              <a:t>04.11.2025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D3F4-B348-483E-9302-E6738DDC7957}" type="datetime1">
              <a:rPr lang="de-DE" smtClean="0"/>
              <a:t>04.11.2025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009-1FB2-4B6A-A509-04E296054193}" type="datetime1">
              <a:rPr lang="de-DE" smtClean="0"/>
              <a:t>04.11.2025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44560-D00D-47E4-84F4-A9546B8730AE}" type="datetime1">
              <a:rPr lang="de-DE" smtClean="0"/>
              <a:t>04.11.2025</a:t>
            </a:fld>
            <a:endParaRPr lang="de-DE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Cyber-Physical Simulation | Task 1 | Alexander Pahl &amp; Lukas Fromme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Cyper-Physical Simulation | Tutorial Task 1 | Alexander Pahl &amp; Lukas Fromme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Tutorial Machine Learning in Solid Mechanics – Task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Alexander Pahl &amp; Lukas Fromme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79CCA65-15CF-0625-BCD7-5FCF305E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5AC85-2E58-4646-A8BD-DA8AA9D972E9}" type="datetime1">
              <a:rPr lang="de-DE" smtClean="0"/>
              <a:t>04.11.2025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B2ED9-44AC-85E9-18EF-B701578CD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D2BAC8-8F3C-758C-1172-8D177DAB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785746-0150-4EDF-8065-0A83FD7712F7}" type="datetime1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04.11.2025</a:t>
            </a:fld>
            <a:endParaRPr lang="de-DE" sz="6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DFE059-36B1-78E8-E4C2-4B3DF62F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de-DE" sz="600"/>
          </a:p>
        </p:txBody>
      </p:sp>
      <p:pic>
        <p:nvPicPr>
          <p:cNvPr id="10" name="Inhaltsplatzhalter 9" descr="Ein Bild, das Text, Diagramm, Screenshot, Zeichnung enthält.&#10;&#10;KI-generierte Inhalte können fehlerhaft sein.">
            <a:extLst>
              <a:ext uri="{FF2B5EF4-FFF2-40B4-BE49-F238E27FC236}">
                <a16:creationId xmlns:a16="http://schemas.microsoft.com/office/drawing/2014/main" id="{2BAD4E3D-DD3B-61D8-396F-3CA6132938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59571"/>
            <a:ext cx="5580062" cy="4185046"/>
          </a:xfrm>
        </p:spPr>
      </p:pic>
      <p:pic>
        <p:nvPicPr>
          <p:cNvPr id="14" name="Inhaltsplatzhalter 13" descr="Ein Bild, das Text, Diagramm, Screenshot, Zeichnung enthält.&#10;&#10;KI-generierte Inhalte können fehlerhaft sein.">
            <a:extLst>
              <a:ext uri="{FF2B5EF4-FFF2-40B4-BE49-F238E27FC236}">
                <a16:creationId xmlns:a16="http://schemas.microsoft.com/office/drawing/2014/main" id="{41CA5350-D3DF-5A67-A779-6AB9A86C4E2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59571"/>
            <a:ext cx="5580062" cy="4185046"/>
          </a:xfr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5F45A4B5-F541-9B47-85CE-DE3974FF746B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2.2 Trainable Custom Layer – F2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7DDFF28-D58D-036E-631E-8415C8CFF2E0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Built and compared a standard FFNN and an ICNN to learn scalar-valued functions from 2D input, highlighting the impact of convexity constraints.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25E6FD-C857-5BA7-8318-316002DC3531}"/>
              </a:ext>
            </a:extLst>
          </p:cNvPr>
          <p:cNvSpPr txBox="1"/>
          <p:nvPr/>
        </p:nvSpPr>
        <p:spPr>
          <a:xfrm>
            <a:off x="2927350" y="5832475"/>
            <a:ext cx="6362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For the convex problem (f2) the </a:t>
            </a:r>
            <a:r>
              <a:rPr lang="de-DE" b="1">
                <a:cs typeface="Arial"/>
              </a:rPr>
              <a:t>FFNN can still fit it well</a:t>
            </a:r>
            <a:r>
              <a:rPr lang="de-DE">
                <a:cs typeface="Arial"/>
              </a:rPr>
              <a:t>, 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whereas now the </a:t>
            </a:r>
            <a:r>
              <a:rPr lang="de-DE" b="1">
                <a:cs typeface="Arial"/>
              </a:rPr>
              <a:t>ICNN</a:t>
            </a:r>
            <a:r>
              <a:rPr lang="de-DE">
                <a:cs typeface="Arial"/>
              </a:rPr>
              <a:t> also exhibits a good fit.</a:t>
            </a:r>
            <a:endParaRPr lang="de-DE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961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60A9-3A82-E15E-D930-F34DFFE8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CBB33D-2A74-3288-35B3-0E34306B9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BC073C-1F07-B4E5-CA2A-6763DE66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44DA0932-4E08-2F04-9AD0-F172DEEAB79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80435963"/>
              </p:ext>
            </p:extLst>
          </p:nvPr>
        </p:nvGraphicFramePr>
        <p:xfrm>
          <a:off x="255979" y="2635930"/>
          <a:ext cx="5580062" cy="377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9A45A878-8CBF-22DD-7003-15F9DE0CF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6" y="2194054"/>
            <a:ext cx="3936007" cy="327655"/>
          </a:xfrm>
          <a:prstGeom prst="rect">
            <a:avLst/>
          </a:prstGeom>
        </p:spPr>
      </p:pic>
      <p:sp>
        <p:nvSpPr>
          <p:cNvPr id="8" name="Titel 4">
            <a:extLst>
              <a:ext uri="{FF2B5EF4-FFF2-40B4-BE49-F238E27FC236}">
                <a16:creationId xmlns:a16="http://schemas.microsoft.com/office/drawing/2014/main" id="{BAA8A69E-ED5D-070C-9213-B22BD23EE2FF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2.3 Sobolev Training</a:t>
            </a:r>
          </a:p>
          <a:p>
            <a:endParaRPr lang="de-DE">
              <a:latin typeface="Arial Black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90B9B6-BE35-5902-1DFB-B4293E563AAA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Extended the ICNN to output both function values and gradients, enabling </a:t>
            </a:r>
            <a:r>
              <a:rPr lang="de-DE" b="1">
                <a:ea typeface="+mn-lt"/>
                <a:cs typeface="+mn-lt"/>
              </a:rPr>
              <a:t>Sobolev training</a:t>
            </a:r>
            <a:r>
              <a:rPr lang="de-DE">
                <a:ea typeface="+mn-lt"/>
                <a:cs typeface="+mn-lt"/>
              </a:rPr>
              <a:t> using different calibration strategies.</a:t>
            </a:r>
          </a:p>
        </p:txBody>
      </p:sp>
      <p:pic>
        <p:nvPicPr>
          <p:cNvPr id="20" name="Grafik 19" descr="Ein Bild, das Diagramm, Text, Design enthält.&#10;&#10;KI-generierte Inhalte können fehlerhaft sein.">
            <a:extLst>
              <a:ext uri="{FF2B5EF4-FFF2-40B4-BE49-F238E27FC236}">
                <a16:creationId xmlns:a16="http://schemas.microsoft.com/office/drawing/2014/main" id="{926DEA42-AEBB-A73E-599F-2E7F0D00F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96" y="2192055"/>
            <a:ext cx="4634758" cy="40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8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679DE-B84A-8BD0-5B30-EEAE1202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CD56FB1-0F79-6C23-B8B1-3A25ABE5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FA1A6F-2CD5-CF5B-3BA0-4952107D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4" name="Grafik 3" descr="Ein Bild, das Text, Diagramm, Zeichnung, Screenshot enthält.">
            <a:extLst>
              <a:ext uri="{FF2B5EF4-FFF2-40B4-BE49-F238E27FC236}">
                <a16:creationId xmlns:a16="http://schemas.microsoft.com/office/drawing/2014/main" id="{64199618-7EF8-47D6-02B8-EBB6B9F5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74" y="1714016"/>
            <a:ext cx="4764850" cy="4007758"/>
          </a:xfrm>
          <a:prstGeom prst="rect">
            <a:avLst/>
          </a:prstGeom>
        </p:spPr>
      </p:pic>
      <p:sp>
        <p:nvSpPr>
          <p:cNvPr id="8" name="Titel 4">
            <a:extLst>
              <a:ext uri="{FF2B5EF4-FFF2-40B4-BE49-F238E27FC236}">
                <a16:creationId xmlns:a16="http://schemas.microsoft.com/office/drawing/2014/main" id="{E8645FE0-CB24-5941-F53C-3BFF6C98E6B2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2.3 Sobolev Training</a:t>
            </a:r>
          </a:p>
          <a:p>
            <a:endParaRPr lang="de-DE">
              <a:latin typeface="Arial Black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0FDE51-3045-7E24-78B0-A5817346E137}"/>
              </a:ext>
            </a:extLst>
          </p:cNvPr>
          <p:cNvSpPr txBox="1"/>
          <p:nvPr/>
        </p:nvSpPr>
        <p:spPr>
          <a:xfrm>
            <a:off x="358383" y="8394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Extended the ICNN to output both function values and gradients, enabling </a:t>
            </a:r>
            <a:r>
              <a:rPr lang="de-DE" b="1">
                <a:ea typeface="+mn-lt"/>
                <a:cs typeface="+mn-lt"/>
              </a:rPr>
              <a:t>Sobolev training</a:t>
            </a:r>
            <a:r>
              <a:rPr lang="de-DE">
                <a:ea typeface="+mn-lt"/>
                <a:cs typeface="+mn-lt"/>
              </a:rPr>
              <a:t> using different calibration strategies.</a:t>
            </a:r>
          </a:p>
        </p:txBody>
      </p:sp>
      <p:pic>
        <p:nvPicPr>
          <p:cNvPr id="7" name="Grafik 6" descr="Ein Bild, das Text, Diagramm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5E7CC4A0-54CF-537F-8DE7-3EE6F9D3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44" y="1758950"/>
            <a:ext cx="4762500" cy="40005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F535C43-026D-6FBB-2CD9-0C39A8DA8D19}"/>
              </a:ext>
            </a:extLst>
          </p:cNvPr>
          <p:cNvSpPr txBox="1"/>
          <p:nvPr/>
        </p:nvSpPr>
        <p:spPr>
          <a:xfrm>
            <a:off x="1276350" y="5730875"/>
            <a:ext cx="107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Using only function values or gradient data for training </a:t>
            </a:r>
            <a:r>
              <a:rPr lang="de-DE" b="1">
                <a:cs typeface="Arial"/>
              </a:rPr>
              <a:t>overfits on the seen data</a:t>
            </a:r>
            <a:r>
              <a:rPr lang="de-DE">
                <a:cs typeface="Arial"/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Using both allows a good fit for both gradient and function data predictions.</a:t>
            </a:r>
          </a:p>
        </p:txBody>
      </p:sp>
    </p:spTree>
    <p:extLst>
      <p:ext uri="{BB962C8B-B14F-4D97-AF65-F5344CB8AC3E}">
        <p14:creationId xmlns:p14="http://schemas.microsoft.com/office/powerpoint/2010/main" val="217838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553CA-3539-5700-A5E1-04BE2B64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54C9A5-4475-8C45-D890-C9E0C86B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316176"/>
            <a:ext cx="3503330" cy="32711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b="1">
                <a:cs typeface="Arial"/>
              </a:rPr>
              <a:t>Dying ReLU Phenomenon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C3DF38-76BA-AFCD-74D0-0F093166BD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4ED1EB-C7A6-B156-5487-64B8B8F4D6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56832FB0-7D5A-8432-0004-4D3977DECB9A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2.4 Hyperelasticity</a:t>
            </a:r>
          </a:p>
          <a:p>
            <a:endParaRPr lang="de-DE">
              <a:latin typeface="Arial Black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2C943AA-B49B-98BC-5641-743CC79F36E1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Applied Sobolev-trained FFNN and ICNN models to learn stress–strain behavior in soft materials via a neural potential function.</a:t>
            </a:r>
          </a:p>
        </p:txBody>
      </p:sp>
      <p:pic>
        <p:nvPicPr>
          <p:cNvPr id="12" name="Grafik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A77FAF4A-ACC8-C957-C3FE-FC1745BC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01" y="2635424"/>
            <a:ext cx="5178469" cy="337211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E905AE2-6C79-4281-5112-6DD2640F4B07}"/>
              </a:ext>
            </a:extLst>
          </p:cNvPr>
          <p:cNvSpPr txBox="1"/>
          <p:nvPr/>
        </p:nvSpPr>
        <p:spPr>
          <a:xfrm>
            <a:off x="5824381" y="3052263"/>
            <a:ext cx="588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cs typeface="Arial"/>
              </a:rPr>
              <a:t>The NN models </a:t>
            </a:r>
            <a:r>
              <a:rPr lang="de-DE" b="1">
                <a:cs typeface="Arial"/>
              </a:rPr>
              <a:t>W,</a:t>
            </a:r>
            <a:r>
              <a:rPr lang="de-DE">
                <a:cs typeface="Arial"/>
              </a:rPr>
              <a:t> we train on gradient data (stress)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cs typeface="Arial"/>
              </a:rPr>
              <a:t>The loss function is: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B93D05-19AE-F56E-1B6F-A646BC964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56" y="3705354"/>
            <a:ext cx="3936007" cy="32765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9D4212A-5189-96B8-D3F1-B43A733996F6}"/>
              </a:ext>
            </a:extLst>
          </p:cNvPr>
          <p:cNvSpPr txBox="1"/>
          <p:nvPr/>
        </p:nvSpPr>
        <p:spPr>
          <a:xfrm>
            <a:off x="6167281" y="4131763"/>
            <a:ext cx="5880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Arial"/>
              </a:rPr>
              <a:t>with (α=0, β=1)</a:t>
            </a:r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9ABCE1-4BA4-6DE5-A2C6-A31BB54456A6}"/>
              </a:ext>
            </a:extLst>
          </p:cNvPr>
          <p:cNvSpPr txBox="1"/>
          <p:nvPr/>
        </p:nvSpPr>
        <p:spPr>
          <a:xfrm>
            <a:off x="5824381" y="4538163"/>
            <a:ext cx="588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cs typeface="Arial"/>
              </a:rPr>
              <a:t>Therefore, the parameter updates are proportional to the second derivative of the NN (for ReLU = 0)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5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76C3A-68E2-81B3-4261-AB7C888F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8D25A6-815A-014D-5F43-A25B0A54A7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EDF7012-86E3-23FB-14DB-0FDCCE7A43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4C46CFEC-6462-44B9-18FA-AACE59A66FDB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2.4 Hyperelasticity</a:t>
            </a:r>
          </a:p>
          <a:p>
            <a:endParaRPr lang="de-DE">
              <a:latin typeface="Arial Black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77F8712-B1BC-8174-5D3C-8D573BA8AEA0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Applied Sobolev-trained FFNN and ICNN models to learn stress–strain behavior in soft materials via a neural potential function.</a:t>
            </a:r>
          </a:p>
        </p:txBody>
      </p:sp>
      <p:pic>
        <p:nvPicPr>
          <p:cNvPr id="4" name="Grafik 3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D7C53E0-CB5A-6BF0-85B7-5BE9BDF1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2200275"/>
            <a:ext cx="5546725" cy="3587750"/>
          </a:xfrm>
          <a:prstGeom prst="rect">
            <a:avLst/>
          </a:prstGeom>
        </p:spPr>
      </p:pic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F23CACA6-14BC-BA1E-CB3D-D1231CB4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2201862"/>
            <a:ext cx="5562600" cy="35718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84A27C3-C5DB-B3A0-A2A3-59F01F77F962}"/>
              </a:ext>
            </a:extLst>
          </p:cNvPr>
          <p:cNvSpPr txBox="1"/>
          <p:nvPr/>
        </p:nvSpPr>
        <p:spPr>
          <a:xfrm>
            <a:off x="1276350" y="5794375"/>
            <a:ext cx="107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ICNN shows non-decreasing stress strain curve enforcing </a:t>
            </a:r>
            <a:r>
              <a:rPr lang="de-DE" b="1">
                <a:cs typeface="Arial"/>
              </a:rPr>
              <a:t>physical plausibility</a:t>
            </a:r>
            <a:r>
              <a:rPr lang="de-DE">
                <a:cs typeface="Arial"/>
              </a:rPr>
              <a:t>!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FFNN allows decreasing stress which is </a:t>
            </a:r>
            <a:r>
              <a:rPr lang="de-DE" b="1">
                <a:cs typeface="Arial"/>
              </a:rPr>
              <a:t>physically not possible</a:t>
            </a:r>
            <a:r>
              <a:rPr lang="de-DE">
                <a:cs typeface="Arial"/>
              </a:rPr>
              <a:t> for hyperelasticity.</a:t>
            </a:r>
          </a:p>
        </p:txBody>
      </p:sp>
    </p:spTree>
    <p:extLst>
      <p:ext uri="{BB962C8B-B14F-4D97-AF65-F5344CB8AC3E}">
        <p14:creationId xmlns:p14="http://schemas.microsoft.com/office/powerpoint/2010/main" val="197431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410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2.2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 Trainable custom layer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482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2.3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 Sobolev Training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0B966A9-863C-29AB-C039-E317E79A61A4}"/>
              </a:ext>
            </a:extLst>
          </p:cNvPr>
          <p:cNvSpPr txBox="1">
            <a:spLocks/>
          </p:cNvSpPr>
          <p:nvPr/>
        </p:nvSpPr>
        <p:spPr>
          <a:xfrm>
            <a:off x="6456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2.4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 Hyperelasticity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/>
              <a:t>	1		</a:t>
            </a:r>
            <a:r>
              <a:rPr lang="de-DE" sz="1600">
                <a:latin typeface="Arial"/>
                <a:ea typeface="MS PGothic"/>
                <a:cs typeface="Arial"/>
              </a:rPr>
              <a:t>Methodology</a:t>
            </a:r>
            <a:endParaRPr lang="de-DE" sz="1600">
              <a:latin typeface="+mn-lt"/>
              <a:ea typeface="MS PGothic" panose="020B0600070205080204" pitchFamily="34" charset="-128"/>
              <a:cs typeface="Arial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1.2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Hyperparameter sweep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1.3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Input convex neural networks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6456000" y="266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2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 	Two-dimensional functions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6456000" y="338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algn="l">
              <a:tabLst>
                <a:tab pos="715963" algn="r"/>
                <a:tab pos="984250" algn="l"/>
              </a:tabLst>
            </a:pPr>
            <a:r>
              <a:rPr lang="de-DE"/>
              <a:t>	2.1	</a:t>
            </a:r>
            <a:r>
              <a:rPr lang="de-DE" sz="1600">
                <a:latin typeface="+mn-lt"/>
                <a:ea typeface="MS PGothic" panose="020B0600070205080204" pitchFamily="34" charset="-128"/>
              </a:rPr>
              <a:t> Data Generation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E32045B2-EBD1-1A0F-162A-B766F327A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A2908BD0-873E-4B3F-824F-B8998D385F6E}" type="datetime1">
              <a:rPr lang="de-DE" smtClean="0"/>
              <a:t>04.11.2025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8AC9-BB02-4880-0B45-2842981A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75122-ACD8-5DA4-DC2D-95C03059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8178FA-7887-5BBE-4B56-39397D4D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51FFA-198E-FDC6-68FE-B6169CA624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Neural network (NN) training involves randomness from weight initialization and data shuffling.</a:t>
            </a:r>
            <a:endParaRPr lang="de-DE">
              <a:cs typeface="Arial"/>
            </a:endParaRPr>
          </a:p>
          <a:p>
            <a:r>
              <a:rPr lang="de-DE">
                <a:ea typeface="+mn-lt"/>
                <a:cs typeface="+mn-lt"/>
              </a:rPr>
              <a:t>Different runs can converge to different solutions due to the non-convex loss landscape.</a:t>
            </a:r>
            <a:endParaRPr lang="de-DE"/>
          </a:p>
          <a:p>
            <a:r>
              <a:rPr lang="de-DE">
                <a:ea typeface="+mn-lt"/>
                <a:cs typeface="+mn-lt"/>
              </a:rPr>
              <a:t>Ensembles (multiple instances) of models are trained per architecture using different random seeds.</a:t>
            </a:r>
            <a:endParaRPr lang="de-DE"/>
          </a:p>
          <a:p>
            <a:r>
              <a:rPr lang="de-DE">
                <a:ea typeface="+mn-lt"/>
                <a:cs typeface="+mn-lt"/>
              </a:rPr>
              <a:t>Mean predictions and ±2 standard deviations are plotted to show consensus and uncertainty.</a:t>
            </a:r>
            <a:endParaRPr lang="de-DE"/>
          </a:p>
          <a:p>
            <a:endParaRPr lang="de-DE">
              <a:cs typeface="Arial"/>
            </a:endParaRPr>
          </a:p>
        </p:txBody>
      </p:sp>
      <p:pic>
        <p:nvPicPr>
          <p:cNvPr id="9" name="Inhaltsplatzhalter 8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AFFD41A-CD3E-DD70-82DD-082CC8CC27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124075"/>
            <a:ext cx="5580062" cy="3348037"/>
          </a:xfr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5465A57D-E045-BE5D-28D6-756E5BB333CF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1 General Methodology – randomness</a:t>
            </a:r>
          </a:p>
        </p:txBody>
      </p:sp>
    </p:spTree>
    <p:extLst>
      <p:ext uri="{BB962C8B-B14F-4D97-AF65-F5344CB8AC3E}">
        <p14:creationId xmlns:p14="http://schemas.microsoft.com/office/powerpoint/2010/main" val="193019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8F3A140-1C13-9793-92D8-A4AA6702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8800"/>
            <a:ext cx="9659558" cy="1080000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>
                <a:latin typeface="Arial Black"/>
              </a:rPr>
              <a:t>1.1 Hyperparameter Sweep – Model Size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AA9FE5-41CD-56C1-D4CC-BBEC5721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81A263-6275-85C9-63C5-1864E14E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0" name="Inhaltsplatzhalter 9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618D3FBB-9D98-35BC-B311-28DEC84540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2430051"/>
            <a:ext cx="5580062" cy="3348037"/>
          </a:xfrm>
        </p:spPr>
      </p:pic>
      <p:pic>
        <p:nvPicPr>
          <p:cNvPr id="12" name="Inhaltsplatzhalter 11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C0D95E81-A9B6-FC09-91D1-E35286AF14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2430051"/>
            <a:ext cx="5580062" cy="3348037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40EF0AC-DDCF-959E-25DF-EDF6276F2512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Explored the impact of </a:t>
            </a:r>
            <a:r>
              <a:rPr lang="de-DE" b="1">
                <a:ea typeface="+mn-lt"/>
                <a:cs typeface="+mn-lt"/>
              </a:rPr>
              <a:t>hidden layers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b="1">
                <a:ea typeface="+mn-lt"/>
                <a:cs typeface="+mn-lt"/>
              </a:rPr>
              <a:t>nodes</a:t>
            </a:r>
            <a:r>
              <a:rPr lang="de-DE">
                <a:ea typeface="+mn-lt"/>
                <a:cs typeface="+mn-lt"/>
              </a:rPr>
              <a:t> on FFNN performance through a hyperparameter sweep.</a:t>
            </a:r>
          </a:p>
          <a:p>
            <a:endParaRPr lang="de-DE">
              <a:ea typeface="+mn-lt"/>
              <a:cs typeface="+mn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01B72A5-55DB-539C-4332-938C4B3FCC83}"/>
              </a:ext>
            </a:extLst>
          </p:cNvPr>
          <p:cNvSpPr txBox="1"/>
          <p:nvPr/>
        </p:nvSpPr>
        <p:spPr>
          <a:xfrm>
            <a:off x="1276350" y="5794375"/>
            <a:ext cx="107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Larger Models tend to have less training loss for same training 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Small models are incapable of fitting the Bathtub function well</a:t>
            </a:r>
          </a:p>
        </p:txBody>
      </p:sp>
    </p:spTree>
    <p:extLst>
      <p:ext uri="{BB962C8B-B14F-4D97-AF65-F5344CB8AC3E}">
        <p14:creationId xmlns:p14="http://schemas.microsoft.com/office/powerpoint/2010/main" val="318154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63F8-EF1D-02C2-4361-C8CCACD8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F7193B-4325-3B6B-7200-38728D28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FE2A7-320E-7CC3-24D5-0BCD966C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6" name="Inhaltsplatzhalter 5" descr="Ein Bild, das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98133230-FC1A-64BC-8971-067E8D5A43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880963"/>
            <a:ext cx="5580062" cy="3348037"/>
          </a:xfrm>
        </p:spPr>
      </p:pic>
      <p:pic>
        <p:nvPicPr>
          <p:cNvPr id="10" name="Inhaltsplatzhalter 9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5D1AD2DD-9256-5B4C-553B-DABFF942340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880963"/>
            <a:ext cx="5580062" cy="3348037"/>
          </a:xfr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B4DBDC48-27F2-40F9-0DD0-6A3F3441C7FD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1.1 Hyperparameter Sweep – Training Steps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D13540D-6722-7C9D-9837-8B1B05F62A1C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Explored the impact of </a:t>
            </a:r>
            <a:r>
              <a:rPr lang="de-DE" b="1">
                <a:ea typeface="+mn-lt"/>
                <a:cs typeface="+mn-lt"/>
              </a:rPr>
              <a:t>epochs (training steps)</a:t>
            </a:r>
            <a:r>
              <a:rPr lang="de-DE">
                <a:ea typeface="+mn-lt"/>
                <a:cs typeface="+mn-lt"/>
              </a:rPr>
              <a:t> on FFNN performance through a hyperparameter sweep.</a:t>
            </a:r>
          </a:p>
          <a:p>
            <a:endParaRPr lang="de-DE">
              <a:ea typeface="+mn-lt"/>
              <a:cs typeface="+mn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D4DF67-0DD6-7C5B-DC3E-197FA65978D4}"/>
              </a:ext>
            </a:extLst>
          </p:cNvPr>
          <p:cNvSpPr txBox="1"/>
          <p:nvPr/>
        </p:nvSpPr>
        <p:spPr>
          <a:xfrm>
            <a:off x="1276350" y="5794375"/>
            <a:ext cx="107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Reduction of Ensemble variance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Reduction of Model Training Loss</a:t>
            </a:r>
          </a:p>
        </p:txBody>
      </p:sp>
    </p:spTree>
    <p:extLst>
      <p:ext uri="{BB962C8B-B14F-4D97-AF65-F5344CB8AC3E}">
        <p14:creationId xmlns:p14="http://schemas.microsoft.com/office/powerpoint/2010/main" val="93669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D45B0-3641-AF58-8D27-1F773E4F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83291788-8B5A-9294-8C34-6F2CE9E4B781}"/>
              </a:ext>
            </a:extLst>
          </p:cNvPr>
          <p:cNvSpPr/>
          <p:nvPr/>
        </p:nvSpPr>
        <p:spPr>
          <a:xfrm>
            <a:off x="360000" y="4296882"/>
            <a:ext cx="11160000" cy="2160000"/>
          </a:xfrm>
          <a:prstGeom prst="roundRect">
            <a:avLst>
              <a:gd name="adj" fmla="val 90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F5C8DFF1-48A6-4A61-106C-5701A9008CB8}"/>
              </a:ext>
            </a:extLst>
          </p:cNvPr>
          <p:cNvSpPr/>
          <p:nvPr/>
        </p:nvSpPr>
        <p:spPr>
          <a:xfrm>
            <a:off x="360000" y="1956882"/>
            <a:ext cx="11160000" cy="2160000"/>
          </a:xfrm>
          <a:prstGeom prst="roundRect">
            <a:avLst>
              <a:gd name="adj" fmla="val 90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" name="Grafik 29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2CC297A5-91AD-3A3F-C2DE-DCCB94A0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2761" r="6280" b="6011"/>
          <a:stretch>
            <a:fillRect/>
          </a:stretch>
        </p:blipFill>
        <p:spPr>
          <a:xfrm>
            <a:off x="3924000" y="4305882"/>
            <a:ext cx="3386771" cy="216000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58A5B1-9D09-5855-5FFB-82D4122E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5746-0150-4EDF-8065-0A83FD7712F7}" type="datetime1">
              <a:rPr lang="de-DE" smtClean="0"/>
              <a:t>04.11.2025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007396-1C20-E019-2C47-7E522A26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715022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24" name="Inhaltsplatzhalter 23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55A68F65-EC23-584F-214C-6B9102B45C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t="5376" r="6022" b="3226"/>
          <a:stretch>
            <a:fillRect/>
          </a:stretch>
        </p:blipFill>
        <p:spPr>
          <a:xfrm>
            <a:off x="7560000" y="1956882"/>
            <a:ext cx="3794822" cy="2304000"/>
          </a:xfrm>
        </p:spPr>
      </p:pic>
      <p:pic>
        <p:nvPicPr>
          <p:cNvPr id="26" name="Inhaltsplatzhalter 25" descr="Ein Bild, das Text, Diagramm, Schrift, Reihe enthält.&#10;&#10;KI-generierte Inhalte können fehlerhaft sein.">
            <a:extLst>
              <a:ext uri="{FF2B5EF4-FFF2-40B4-BE49-F238E27FC236}">
                <a16:creationId xmlns:a16="http://schemas.microsoft.com/office/drawing/2014/main" id="{D9A4EBA4-2C59-2EF3-1835-E74E4DC354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t="6875" r="6897" b="7104"/>
          <a:stretch>
            <a:fillRect/>
          </a:stretch>
        </p:blipFill>
        <p:spPr>
          <a:xfrm>
            <a:off x="7536000" y="4296882"/>
            <a:ext cx="3780000" cy="2160000"/>
          </a:xfrm>
        </p:spPr>
      </p:pic>
      <p:pic>
        <p:nvPicPr>
          <p:cNvPr id="28" name="Grafik 27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BDD48828-BBD7-9EB3-BE9D-867EEBC78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737" r="6845" b="5080"/>
          <a:stretch>
            <a:fillRect/>
          </a:stretch>
        </p:blipFill>
        <p:spPr>
          <a:xfrm>
            <a:off x="3852000" y="1956883"/>
            <a:ext cx="3484011" cy="21600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4169B367-8573-F65B-88E0-EEA47CE0FCCB}"/>
              </a:ext>
            </a:extLst>
          </p:cNvPr>
          <p:cNvSpPr txBox="1"/>
          <p:nvPr/>
        </p:nvSpPr>
        <p:spPr>
          <a:xfrm>
            <a:off x="360000" y="2136882"/>
            <a:ext cx="3240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/>
              <a:t>Softplus: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Smooth 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/>
          </a:p>
          <a:p>
            <a:pPr lvl="1"/>
            <a:endParaRPr lang="de-DE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/>
              <a:t>ReLU: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Partwise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3704F3D4-4FFA-2B66-0856-7FC09D5CFA01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4000">
                <a:latin typeface="Arial Black"/>
              </a:rPr>
              <a:t>1.1 Hyperparameter Sweep – Activation Function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12114D-5ADC-872F-9CD3-A47A706875F7}"/>
              </a:ext>
            </a:extLst>
          </p:cNvPr>
          <p:cNvSpPr txBox="1"/>
          <p:nvPr/>
        </p:nvSpPr>
        <p:spPr>
          <a:xfrm>
            <a:off x="358383" y="1271236"/>
            <a:ext cx="11514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Explored the impact of </a:t>
            </a:r>
            <a:r>
              <a:rPr lang="de-DE" b="1">
                <a:ea typeface="+mn-lt"/>
                <a:cs typeface="+mn-lt"/>
              </a:rPr>
              <a:t>activation functions</a:t>
            </a:r>
            <a:r>
              <a:rPr lang="de-DE">
                <a:ea typeface="+mn-lt"/>
                <a:cs typeface="+mn-lt"/>
              </a:rPr>
              <a:t> on FFNN performance through a hyperparameter sweep.</a:t>
            </a:r>
          </a:p>
        </p:txBody>
      </p:sp>
    </p:spTree>
    <p:extLst>
      <p:ext uri="{BB962C8B-B14F-4D97-AF65-F5344CB8AC3E}">
        <p14:creationId xmlns:p14="http://schemas.microsoft.com/office/powerpoint/2010/main" val="12418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DF96-CDF8-48C7-D599-122DCA70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3FF0E3-1105-F685-EBB9-F1EF2738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785746-0150-4EDF-8065-0A83FD7712F7}" type="datetime1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04.11.2025</a:t>
            </a:fld>
            <a:endParaRPr lang="de-DE" sz="6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4BE4A3-9E09-55EC-CBB6-6E38D97A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DE" sz="600"/>
          </a:p>
        </p:txBody>
      </p:sp>
      <p:pic>
        <p:nvPicPr>
          <p:cNvPr id="15" name="Inhaltsplatzhalter 14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8C778B3C-7D71-7611-59D9-D0B9E54F41A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9000"/>
            <a:ext cx="5580062" cy="3348037"/>
          </a:xfrm>
        </p:spPr>
      </p:pic>
      <p:pic>
        <p:nvPicPr>
          <p:cNvPr id="13" name="Inhaltsplatzhalter 12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FC98CF5C-B039-1C31-7C28-EB74690AEE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3" y="1989000"/>
            <a:ext cx="5580062" cy="3348037"/>
          </a:xfr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F43E7ED1-3597-A1EB-BF22-9F769B6D114C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1.2 Input convex neural networks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1F20A-6F6F-822A-B25B-C225DE87CF39}"/>
              </a:ext>
            </a:extLst>
          </p:cNvPr>
          <p:cNvSpPr txBox="1"/>
          <p:nvPr/>
        </p:nvSpPr>
        <p:spPr>
          <a:xfrm>
            <a:off x="358383" y="1271236"/>
            <a:ext cx="11514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Adapted a NN to enforce </a:t>
            </a:r>
            <a:r>
              <a:rPr lang="de-DE" b="1">
                <a:ea typeface="+mn-lt"/>
                <a:cs typeface="+mn-lt"/>
              </a:rPr>
              <a:t>input convexity</a:t>
            </a:r>
            <a:r>
              <a:rPr lang="de-DE">
                <a:ea typeface="+mn-lt"/>
                <a:cs typeface="+mn-lt"/>
              </a:rPr>
              <a:t>, enabling physically consistent modeling of a known convex process.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9B7E640-73ED-C6B0-8095-231B9FCB8BCE}"/>
              </a:ext>
            </a:extLst>
          </p:cNvPr>
          <p:cNvSpPr txBox="1"/>
          <p:nvPr/>
        </p:nvSpPr>
        <p:spPr>
          <a:xfrm>
            <a:off x="1276350" y="5794375"/>
            <a:ext cx="107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ICNN shows better extrapolation!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FFNN seems to overfit the training data (better interpolation) and shows bad extrapolation.</a:t>
            </a:r>
          </a:p>
        </p:txBody>
      </p:sp>
    </p:spTree>
    <p:extLst>
      <p:ext uri="{BB962C8B-B14F-4D97-AF65-F5344CB8AC3E}">
        <p14:creationId xmlns:p14="http://schemas.microsoft.com/office/powerpoint/2010/main" val="11862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65CA-D2EC-4BCD-053E-4147358F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F43B9-3EC8-7848-01DC-CEC6D14C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785746-0150-4EDF-8065-0A83FD7712F7}" type="datetime1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04.11.2025</a:t>
            </a:fld>
            <a:endParaRPr lang="de-DE" sz="6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7C5274-C84A-3A9F-2912-FBC26C4D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de-DE" sz="600"/>
          </a:p>
        </p:txBody>
      </p:sp>
      <p:pic>
        <p:nvPicPr>
          <p:cNvPr id="7" name="Inhaltsplatzhalter 6" descr="Ein Bild, das Diagramm, Zeichnung, Design enthält.&#10;&#10;KI-generierte Inhalte können fehlerhaft sein.">
            <a:extLst>
              <a:ext uri="{FF2B5EF4-FFF2-40B4-BE49-F238E27FC236}">
                <a16:creationId xmlns:a16="http://schemas.microsoft.com/office/drawing/2014/main" id="{0664A0AA-D0CA-9B0E-C3B6-D014602D7D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" b="4"/>
          <a:stretch>
            <a:fillRect/>
          </a:stretch>
        </p:blipFill>
        <p:spPr>
          <a:xfrm>
            <a:off x="360362" y="1980000"/>
            <a:ext cx="5580000" cy="4500000"/>
          </a:xfrm>
          <a:noFill/>
        </p:spPr>
      </p:pic>
      <p:pic>
        <p:nvPicPr>
          <p:cNvPr id="9" name="Inhaltsplatzhalter 8" descr="Ein Bild, das Diagramm, Design enthält.&#10;&#10;KI-generierte Inhalte können fehlerhaft sein.">
            <a:extLst>
              <a:ext uri="{FF2B5EF4-FFF2-40B4-BE49-F238E27FC236}">
                <a16:creationId xmlns:a16="http://schemas.microsoft.com/office/drawing/2014/main" id="{3DB53E0E-A19B-6C0F-2B81-16D027F062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97869"/>
            <a:ext cx="5580062" cy="4464049"/>
          </a:xfrm>
        </p:spPr>
      </p:pic>
      <p:sp>
        <p:nvSpPr>
          <p:cNvPr id="8" name="Titel 4">
            <a:extLst>
              <a:ext uri="{FF2B5EF4-FFF2-40B4-BE49-F238E27FC236}">
                <a16:creationId xmlns:a16="http://schemas.microsoft.com/office/drawing/2014/main" id="{5846EB78-27E8-3EC0-5FD7-EC4DD8E5BBE5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2.1 Data Generation</a:t>
            </a:r>
          </a:p>
          <a:p>
            <a:endParaRPr lang="de-DE">
              <a:latin typeface="Arial Black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A2DA0B-E07A-23FE-0B07-D5BC170D8566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Generated synthetic data from two analytical functions (f1 and f2) and their gradients over a 2D grid for model training and evaluation.</a:t>
            </a:r>
          </a:p>
        </p:txBody>
      </p:sp>
    </p:spTree>
    <p:extLst>
      <p:ext uri="{BB962C8B-B14F-4D97-AF65-F5344CB8AC3E}">
        <p14:creationId xmlns:p14="http://schemas.microsoft.com/office/powerpoint/2010/main" val="2482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28AC-E26E-63D4-00D7-500DE191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3B98F5-B1E5-B751-0591-B9EC9809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785746-0150-4EDF-8065-0A83FD7712F7}" type="datetime1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04.11.2025</a:t>
            </a:fld>
            <a:endParaRPr lang="de-DE" sz="6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57DB00-62E2-4E6E-0220-C86E21EF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D2F4C09-65E4-4AD7-8D55-83CBD210ED85}" type="slidenum">
              <a:rPr lang="de-DE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de-DE" sz="600"/>
          </a:p>
        </p:txBody>
      </p:sp>
      <p:pic>
        <p:nvPicPr>
          <p:cNvPr id="7" name="Inhaltsplatzhalter 6" descr="Ein Bild, das Text, Diagramm, Screenshot, Zeichnung enthält.&#10;&#10;KI-generierte Inhalte können fehlerhaft sein.">
            <a:extLst>
              <a:ext uri="{FF2B5EF4-FFF2-40B4-BE49-F238E27FC236}">
                <a16:creationId xmlns:a16="http://schemas.microsoft.com/office/drawing/2014/main" id="{A517C271-6F82-D70F-E733-70D55A81A6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2" y="1921600"/>
            <a:ext cx="5580000" cy="4185000"/>
          </a:xfrm>
          <a:noFill/>
        </p:spPr>
      </p:pic>
      <p:pic>
        <p:nvPicPr>
          <p:cNvPr id="9" name="Inhaltsplatzhalter 8" descr="Ein Bild, das Diagramm, Text, Screenshot, Zeichnung enthält.&#10;&#10;KI-generierte Inhalte können fehlerhaft sein.">
            <a:extLst>
              <a:ext uri="{FF2B5EF4-FFF2-40B4-BE49-F238E27FC236}">
                <a16:creationId xmlns:a16="http://schemas.microsoft.com/office/drawing/2014/main" id="{447BB27F-4E76-DDB1-D75A-CB68C94E9F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21471"/>
            <a:ext cx="5580062" cy="4185046"/>
          </a:xfrm>
        </p:spPr>
      </p:pic>
      <p:sp>
        <p:nvSpPr>
          <p:cNvPr id="6" name="Titel 4">
            <a:extLst>
              <a:ext uri="{FF2B5EF4-FFF2-40B4-BE49-F238E27FC236}">
                <a16:creationId xmlns:a16="http://schemas.microsoft.com/office/drawing/2014/main" id="{3E9E28BF-5975-FD29-736B-CFF963F9341B}"/>
              </a:ext>
            </a:extLst>
          </p:cNvPr>
          <p:cNvSpPr txBox="1">
            <a:spLocks/>
          </p:cNvSpPr>
          <p:nvPr/>
        </p:nvSpPr>
        <p:spPr>
          <a:xfrm>
            <a:off x="360000" y="198800"/>
            <a:ext cx="9659558" cy="10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>
                <a:latin typeface="Arial Black"/>
              </a:rPr>
              <a:t>2.2 Trainable Custom Layer – F1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1C4D37-DE0B-91FC-B54A-FA1478C9BFAC}"/>
              </a:ext>
            </a:extLst>
          </p:cNvPr>
          <p:cNvSpPr txBox="1"/>
          <p:nvPr/>
        </p:nvSpPr>
        <p:spPr>
          <a:xfrm>
            <a:off x="358383" y="1271236"/>
            <a:ext cx="115146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Task Objective: </a:t>
            </a:r>
            <a:br>
              <a:rPr lang="de-DE" b="1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Built and compared a standard FFNN and an ICNN to learn scalar-valued functions from 2D input, highlighting the impact of convexity constraints.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A3158B-B63D-F502-FAD4-5996BACB00CE}"/>
              </a:ext>
            </a:extLst>
          </p:cNvPr>
          <p:cNvSpPr txBox="1"/>
          <p:nvPr/>
        </p:nvSpPr>
        <p:spPr>
          <a:xfrm>
            <a:off x="1276350" y="5794375"/>
            <a:ext cx="10795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>
                <a:cs typeface="Arial"/>
              </a:rPr>
              <a:t>For the non-convex problem (f1) the </a:t>
            </a:r>
            <a:r>
              <a:rPr lang="de-DE" b="1">
                <a:cs typeface="Arial"/>
              </a:rPr>
              <a:t>FFNN is flexible enough to fit it well</a:t>
            </a:r>
            <a:r>
              <a:rPr lang="de-DE">
                <a:cs typeface="Arial"/>
              </a:rPr>
              <a:t>, 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while the </a:t>
            </a:r>
            <a:r>
              <a:rPr lang="de-DE" b="1">
                <a:cs typeface="Arial"/>
              </a:rPr>
              <a:t>ICNN</a:t>
            </a:r>
            <a:r>
              <a:rPr lang="de-DE">
                <a:cs typeface="Arial"/>
              </a:rPr>
              <a:t> tries to fit a convex function which produces a</a:t>
            </a:r>
            <a:r>
              <a:rPr lang="de-DE" b="1">
                <a:cs typeface="Arial"/>
              </a:rPr>
              <a:t> terrible fit</a:t>
            </a:r>
          </a:p>
        </p:txBody>
      </p:sp>
    </p:spTree>
    <p:extLst>
      <p:ext uri="{BB962C8B-B14F-4D97-AF65-F5344CB8AC3E}">
        <p14:creationId xmlns:p14="http://schemas.microsoft.com/office/powerpoint/2010/main" val="1791484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Template</vt:lpstr>
      <vt:lpstr>Tutorial Machine Learning in Solid Mechanics – Task 1</vt:lpstr>
      <vt:lpstr>Agenda</vt:lpstr>
      <vt:lpstr>PowerPoint Presentation</vt:lpstr>
      <vt:lpstr>1.1 Hyperparameter Sweep – Model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2023-05-22T13:03:01Z</dcterms:created>
  <dcterms:modified xsi:type="dcterms:W3CDTF">2025-11-04T10:03:00Z</dcterms:modified>
</cp:coreProperties>
</file>